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58" r:id="rId6"/>
    <p:sldId id="259" r:id="rId7"/>
    <p:sldId id="260" r:id="rId8"/>
    <p:sldId id="264" r:id="rId9"/>
    <p:sldId id="265" r:id="rId10"/>
    <p:sldId id="267" r:id="rId11"/>
    <p:sldId id="263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99" autoAdjust="0"/>
  </p:normalViewPr>
  <p:slideViewPr>
    <p:cSldViewPr>
      <p:cViewPr varScale="1">
        <p:scale>
          <a:sx n="76" d="100"/>
          <a:sy n="76" d="100"/>
        </p:scale>
        <p:origin x="-6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5176D-64E0-480A-89E6-7FB71E834F64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38BA3-20D2-4BA2-91D3-AEF39989A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294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730CBE-DDE6-4F70-A7E3-345EBB29E21B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DE118D-3959-45FE-9836-423EE3DA4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897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7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Scripted stories can also be used to help demonstrate anger. This is a sample of a story you might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08566A-D100-43C8-A673-967671F108D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8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6ED316-6A9C-434A-8EAE-85C50B28467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9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DDF91A-26DE-4937-9438-E522010EF6F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0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FE986B-A7A6-4CB1-B0D8-B7F457477E6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4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This scripted story is a continuation of the story we read earlier – it is moving from recognizing anger to expressing it appropriately.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D284B9-1448-41B0-B00C-B74B78E1808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3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260F35-B81A-4F4A-B8F3-AD03A49EEF3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2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5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7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0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5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8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4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17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9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0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2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34809-7D1C-4337-B3B8-EAD63D6DEAE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4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0"/>
            <a:ext cx="777240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When I Feel Proud</a:t>
            </a:r>
            <a:endParaRPr lang="en-U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219142" name="TextBox 5"/>
          <p:cNvSpPr txBox="1">
            <a:spLocks noChangeArrowheads="1"/>
          </p:cNvSpPr>
          <p:nvPr/>
        </p:nvSpPr>
        <p:spPr bwMode="auto">
          <a:xfrm>
            <a:off x="144463" y="6443663"/>
            <a:ext cx="3810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600" dirty="0" smtClean="0">
                <a:latin typeface="Arial Narrow" pitchFamily="34" charset="0"/>
              </a:rPr>
              <a:t>The GRIT Program, 2017</a:t>
            </a:r>
            <a:endParaRPr lang="en-US" altLang="en-US" sz="1600" dirty="0"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097081"/>
            <a:ext cx="640700" cy="608519"/>
          </a:xfrm>
          <a:prstGeom prst="rect">
            <a:avLst/>
          </a:prstGeom>
        </p:spPr>
      </p:pic>
      <p:pic>
        <p:nvPicPr>
          <p:cNvPr id="1026" name="Picture 2" descr="G:\Pictures\STOCK Photography (PAID photos - DO NOT DELETE)\Emotions - Children\shutterstock_131230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38" y="685800"/>
            <a:ext cx="685840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56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99" y="731838"/>
            <a:ext cx="8229600" cy="71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  <a:t>Sometimes, I feel proud.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220163" name="Title 1"/>
          <p:cNvSpPr txBox="1">
            <a:spLocks/>
          </p:cNvSpPr>
          <p:nvPr/>
        </p:nvSpPr>
        <p:spPr bwMode="auto">
          <a:xfrm>
            <a:off x="458757" y="5785973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 smtClean="0">
                <a:solidFill>
                  <a:srgbClr val="17375E"/>
                </a:solidFill>
                <a:latin typeface="Franklin Gothic Book" pitchFamily="34" charset="0"/>
              </a:rPr>
              <a:t>I like it when I feel proud.</a:t>
            </a:r>
            <a:endParaRPr lang="en-US" altLang="en-US" sz="3200" dirty="0">
              <a:solidFill>
                <a:srgbClr val="17375E"/>
              </a:solidFill>
              <a:latin typeface="Franklin Gothic Boo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1</a:t>
            </a:r>
            <a:endParaRPr lang="en-CA" dirty="0"/>
          </a:p>
        </p:txBody>
      </p:sp>
      <p:pic>
        <p:nvPicPr>
          <p:cNvPr id="2051" name="Picture 3" descr="G:\Pictures\STOCK Photography (PAID photos - DO NOT DELETE)\Actions\shutterstock_4003662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411403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Pictures\STOCK Photography (PAID photos - DO NOT DELETE)\Actions\shutterstock_905405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98" y="1600200"/>
            <a:ext cx="404436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97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  <a:t>I might feel proud when…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221187" name="Title 1"/>
          <p:cNvSpPr txBox="1">
            <a:spLocks/>
          </p:cNvSpPr>
          <p:nvPr/>
        </p:nvSpPr>
        <p:spPr bwMode="auto">
          <a:xfrm>
            <a:off x="1061759" y="2752294"/>
            <a:ext cx="2180431" cy="66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17375E"/>
                </a:solidFill>
                <a:latin typeface="Franklin Gothic Book" pitchFamily="34" charset="0"/>
              </a:rPr>
              <a:t>I win a game.</a:t>
            </a:r>
            <a:endParaRPr lang="en-US" altLang="en-US" sz="2400" dirty="0">
              <a:solidFill>
                <a:srgbClr val="17375E"/>
              </a:solidFill>
              <a:latin typeface="Franklin Gothic Book" pitchFamily="34" charset="0"/>
            </a:endParaRPr>
          </a:p>
        </p:txBody>
      </p:sp>
      <p:sp>
        <p:nvSpPr>
          <p:cNvPr id="221188" name="Title 1"/>
          <p:cNvSpPr txBox="1">
            <a:spLocks/>
          </p:cNvSpPr>
          <p:nvPr/>
        </p:nvSpPr>
        <p:spPr bwMode="auto">
          <a:xfrm>
            <a:off x="4973636" y="2979175"/>
            <a:ext cx="34464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17375E"/>
                </a:solidFill>
                <a:latin typeface="Franklin Gothic Book" pitchFamily="34" charset="0"/>
              </a:rPr>
              <a:t>I’m working hard on something.</a:t>
            </a:r>
            <a:endParaRPr lang="en-US" altLang="en-US" sz="2400" dirty="0">
              <a:solidFill>
                <a:srgbClr val="17375E"/>
              </a:solidFill>
              <a:latin typeface="Franklin Gothic Book" pitchFamily="34" charset="0"/>
            </a:endParaRPr>
          </a:p>
        </p:txBody>
      </p:sp>
      <p:sp>
        <p:nvSpPr>
          <p:cNvPr id="221189" name="Title 1"/>
          <p:cNvSpPr txBox="1">
            <a:spLocks/>
          </p:cNvSpPr>
          <p:nvPr/>
        </p:nvSpPr>
        <p:spPr bwMode="auto">
          <a:xfrm>
            <a:off x="530140" y="5867400"/>
            <a:ext cx="366086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17375E"/>
                </a:solidFill>
                <a:latin typeface="Franklin Gothic Book" pitchFamily="34" charset="0"/>
              </a:rPr>
              <a:t>I am learning to do something all by myself.</a:t>
            </a:r>
            <a:endParaRPr lang="en-US" altLang="en-US" sz="2400" dirty="0">
              <a:solidFill>
                <a:srgbClr val="17375E"/>
              </a:solidFill>
              <a:latin typeface="Franklin Gothic Boo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2</a:t>
            </a:r>
            <a:endParaRPr lang="en-CA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983468" y="5943600"/>
            <a:ext cx="32940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17375E"/>
                </a:solidFill>
                <a:latin typeface="Franklin Gothic Book" pitchFamily="34" charset="0"/>
              </a:rPr>
              <a:t>I try something new.</a:t>
            </a:r>
            <a:endParaRPr lang="en-US" altLang="en-US" sz="2400" dirty="0">
              <a:solidFill>
                <a:srgbClr val="17375E"/>
              </a:solidFill>
              <a:latin typeface="Franklin Gothic Book" pitchFamily="34" charset="0"/>
            </a:endParaRPr>
          </a:p>
        </p:txBody>
      </p:sp>
      <p:pic>
        <p:nvPicPr>
          <p:cNvPr id="3074" name="Picture 2" descr="G:\Pictures\STOCK Photography (PAID photos - DO NOT DELETE)\Friendship &amp; Peer Interactions\shutterstock_7573374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17" y="923494"/>
            <a:ext cx="266625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Pictures\STOCK Photography (PAID photos - DO NOT DELETE)\Actions\shutterstock_3943044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750" y="1150375"/>
            <a:ext cx="219023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Pictures\STOCK Photography (PAID photos - DO NOT DELETE)\Play\shutterstock_883392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45" y="3741175"/>
            <a:ext cx="1591507" cy="238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G:\Pictures\STOCK Photography (PAID photos - DO NOT DELETE)\Family &amp; Parenting\shutterstock_2806686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40" y="3505200"/>
            <a:ext cx="353855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2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0263" y="533400"/>
            <a:ext cx="822960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  <a:t>When I feel proud, it feels good!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222211" name="Title 1"/>
          <p:cNvSpPr txBox="1">
            <a:spLocks/>
          </p:cNvSpPr>
          <p:nvPr/>
        </p:nvSpPr>
        <p:spPr bwMode="auto">
          <a:xfrm>
            <a:off x="457200" y="55626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 smtClean="0">
                <a:solidFill>
                  <a:srgbClr val="17375E"/>
                </a:solidFill>
                <a:latin typeface="Franklin Gothic Book" pitchFamily="34" charset="0"/>
              </a:rPr>
              <a:t>I might smile when I feel proud.</a:t>
            </a:r>
            <a:endParaRPr lang="en-US" altLang="en-US" sz="3200" dirty="0">
              <a:solidFill>
                <a:srgbClr val="17375E"/>
              </a:solidFill>
              <a:latin typeface="Franklin Gothic Boo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3</a:t>
            </a:r>
            <a:endParaRPr lang="en-CA" dirty="0"/>
          </a:p>
        </p:txBody>
      </p:sp>
      <p:pic>
        <p:nvPicPr>
          <p:cNvPr id="4098" name="Picture 2" descr="G:\Pictures\STOCK Photography (PAID photos - DO NOT DELETE)\Emotions - Children\shutterstock_1895694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880" y="556260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I can use my words to tell people:</a:t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“I feel proud!”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4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  <a:t>When I feel proud,</a:t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  <a:t>I can share my pride with others. 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5122" name="Picture 2" descr="G:\Pictures\STOCK Photography (PAID photos - DO NOT DELETE)\Adult Child Interactions\shutterstock_3639708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65" y="1828800"/>
            <a:ext cx="530847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0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  <a:t>I can do other things when I feel proud.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135" y="1039575"/>
            <a:ext cx="31096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+mn-cs"/>
              </a:rPr>
              <a:t>I can give a high five.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Franklin Gothic Boo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812" y="5983069"/>
            <a:ext cx="33411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+mn-cs"/>
              </a:rPr>
              <a:t>I can show someone what I did.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Franklin Gothic Book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4509" y="6147898"/>
            <a:ext cx="4171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  <a:t>I can give a little cheer.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Franklin Gothic Book" pitchFamily="34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43582" y="914400"/>
            <a:ext cx="4171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  <a:t>I can hug someone.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Franklin Gothic Book" pitchFamily="34" charset="0"/>
              <a:cs typeface="+mn-cs"/>
            </a:endParaRPr>
          </a:p>
        </p:txBody>
      </p:sp>
      <p:pic>
        <p:nvPicPr>
          <p:cNvPr id="15" name="Picture 4" descr="G:\Pictures\STOCK Photography (PAID photos - DO NOT DELETE)\Adult Child Interactions\shutterstock_3103964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29" y="1590640"/>
            <a:ext cx="3151544" cy="214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G:\Pictures\STOCK Photography (PAID photos - DO NOT DELETE)\Family &amp; Parenting\shutterstock_4737016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90641"/>
            <a:ext cx="3124227" cy="208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Pictures\STOCK Photography (PAID photos - DO NOT DELETE)\Actions\shutterstock_1408873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30" y="3933943"/>
            <a:ext cx="3292055" cy="219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Pictures\STOCK Photography (PAID photos - DO NOT DELETE)\Actions\shutterstock_601172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33943"/>
            <a:ext cx="3357156" cy="22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7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  <a:t>If I notice someone working hard,</a:t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  <a:t>maybe I can help them feel proud!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6</a:t>
            </a:r>
          </a:p>
        </p:txBody>
      </p:sp>
      <p:sp>
        <p:nvSpPr>
          <p:cNvPr id="7" name="Freeform 6"/>
          <p:cNvSpPr/>
          <p:nvPr/>
        </p:nvSpPr>
        <p:spPr>
          <a:xfrm>
            <a:off x="2108965" y="2151239"/>
            <a:ext cx="3048725" cy="3966491"/>
          </a:xfrm>
          <a:custGeom>
            <a:avLst/>
            <a:gdLst>
              <a:gd name="connsiteX0" fmla="*/ 811216 w 3048725"/>
              <a:gd name="connsiteY0" fmla="*/ 326490 h 3966491"/>
              <a:gd name="connsiteX1" fmla="*/ 1297912 w 3048725"/>
              <a:gd name="connsiteY1" fmla="*/ 2026 h 3966491"/>
              <a:gd name="connsiteX2" fmla="*/ 1828854 w 3048725"/>
              <a:gd name="connsiteY2" fmla="*/ 488722 h 3966491"/>
              <a:gd name="connsiteX3" fmla="*/ 1932093 w 3048725"/>
              <a:gd name="connsiteY3" fmla="*/ 901677 h 3966491"/>
              <a:gd name="connsiteX4" fmla="*/ 1961590 w 3048725"/>
              <a:gd name="connsiteY4" fmla="*/ 1285135 h 3966491"/>
              <a:gd name="connsiteX5" fmla="*/ 1858351 w 3048725"/>
              <a:gd name="connsiteY5" fmla="*/ 1506361 h 3966491"/>
              <a:gd name="connsiteX6" fmla="*/ 1887848 w 3048725"/>
              <a:gd name="connsiteY6" fmla="*/ 1624348 h 3966491"/>
              <a:gd name="connsiteX7" fmla="*/ 1873100 w 3048725"/>
              <a:gd name="connsiteY7" fmla="*/ 1816077 h 3966491"/>
              <a:gd name="connsiteX8" fmla="*/ 1902596 w 3048725"/>
              <a:gd name="connsiteY8" fmla="*/ 1934064 h 3966491"/>
              <a:gd name="connsiteX9" fmla="*/ 2109074 w 3048725"/>
              <a:gd name="connsiteY9" fmla="*/ 2170038 h 3966491"/>
              <a:gd name="connsiteX10" fmla="*/ 2654764 w 3048725"/>
              <a:gd name="connsiteY10" fmla="*/ 2406013 h 3966491"/>
              <a:gd name="connsiteX11" fmla="*/ 2964480 w 3048725"/>
              <a:gd name="connsiteY11" fmla="*/ 2804219 h 3966491"/>
              <a:gd name="connsiteX12" fmla="*/ 2949732 w 3048725"/>
              <a:gd name="connsiteY12" fmla="*/ 3836606 h 3966491"/>
              <a:gd name="connsiteX13" fmla="*/ 1858351 w 3048725"/>
              <a:gd name="connsiteY13" fmla="*/ 3954593 h 3966491"/>
              <a:gd name="connsiteX14" fmla="*/ 766970 w 3048725"/>
              <a:gd name="connsiteY14" fmla="*/ 3866103 h 3966491"/>
              <a:gd name="connsiteX15" fmla="*/ 206532 w 3048725"/>
              <a:gd name="connsiteY15" fmla="*/ 3453148 h 3966491"/>
              <a:gd name="connsiteX16" fmla="*/ 54 w 3048725"/>
              <a:gd name="connsiteY16" fmla="*/ 2052051 h 3966491"/>
              <a:gd name="connsiteX17" fmla="*/ 221280 w 3048725"/>
              <a:gd name="connsiteY17" fmla="*/ 1329380 h 3966491"/>
              <a:gd name="connsiteX18" fmla="*/ 619487 w 3048725"/>
              <a:gd name="connsiteY18" fmla="*/ 606709 h 3966491"/>
              <a:gd name="connsiteX19" fmla="*/ 811216 w 3048725"/>
              <a:gd name="connsiteY19" fmla="*/ 326490 h 3966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48725" h="3966491">
                <a:moveTo>
                  <a:pt x="811216" y="326490"/>
                </a:moveTo>
                <a:cubicBezTo>
                  <a:pt x="924287" y="225709"/>
                  <a:pt x="1128306" y="-25013"/>
                  <a:pt x="1297912" y="2026"/>
                </a:cubicBezTo>
                <a:cubicBezTo>
                  <a:pt x="1467518" y="29065"/>
                  <a:pt x="1723157" y="338780"/>
                  <a:pt x="1828854" y="488722"/>
                </a:cubicBezTo>
                <a:cubicBezTo>
                  <a:pt x="1934551" y="638664"/>
                  <a:pt x="1909970" y="768942"/>
                  <a:pt x="1932093" y="901677"/>
                </a:cubicBezTo>
                <a:cubicBezTo>
                  <a:pt x="1954216" y="1034413"/>
                  <a:pt x="1973880" y="1184354"/>
                  <a:pt x="1961590" y="1285135"/>
                </a:cubicBezTo>
                <a:cubicBezTo>
                  <a:pt x="1949300" y="1385916"/>
                  <a:pt x="1870641" y="1449826"/>
                  <a:pt x="1858351" y="1506361"/>
                </a:cubicBezTo>
                <a:cubicBezTo>
                  <a:pt x="1846061" y="1562896"/>
                  <a:pt x="1885390" y="1572729"/>
                  <a:pt x="1887848" y="1624348"/>
                </a:cubicBezTo>
                <a:cubicBezTo>
                  <a:pt x="1890306" y="1675967"/>
                  <a:pt x="1870642" y="1764458"/>
                  <a:pt x="1873100" y="1816077"/>
                </a:cubicBezTo>
                <a:cubicBezTo>
                  <a:pt x="1875558" y="1867696"/>
                  <a:pt x="1863267" y="1875071"/>
                  <a:pt x="1902596" y="1934064"/>
                </a:cubicBezTo>
                <a:cubicBezTo>
                  <a:pt x="1941925" y="1993057"/>
                  <a:pt x="1983713" y="2091380"/>
                  <a:pt x="2109074" y="2170038"/>
                </a:cubicBezTo>
                <a:cubicBezTo>
                  <a:pt x="2234435" y="2248696"/>
                  <a:pt x="2512196" y="2300316"/>
                  <a:pt x="2654764" y="2406013"/>
                </a:cubicBezTo>
                <a:cubicBezTo>
                  <a:pt x="2797332" y="2511710"/>
                  <a:pt x="2915319" y="2565787"/>
                  <a:pt x="2964480" y="2804219"/>
                </a:cubicBezTo>
                <a:cubicBezTo>
                  <a:pt x="3013641" y="3042651"/>
                  <a:pt x="3134087" y="3644877"/>
                  <a:pt x="2949732" y="3836606"/>
                </a:cubicBezTo>
                <a:cubicBezTo>
                  <a:pt x="2765377" y="4028335"/>
                  <a:pt x="2222145" y="3949677"/>
                  <a:pt x="1858351" y="3954593"/>
                </a:cubicBezTo>
                <a:cubicBezTo>
                  <a:pt x="1494557" y="3959509"/>
                  <a:pt x="1042273" y="3949677"/>
                  <a:pt x="766970" y="3866103"/>
                </a:cubicBezTo>
                <a:cubicBezTo>
                  <a:pt x="491667" y="3782529"/>
                  <a:pt x="334351" y="3755490"/>
                  <a:pt x="206532" y="3453148"/>
                </a:cubicBezTo>
                <a:cubicBezTo>
                  <a:pt x="78713" y="3150806"/>
                  <a:pt x="-2404" y="2406012"/>
                  <a:pt x="54" y="2052051"/>
                </a:cubicBezTo>
                <a:cubicBezTo>
                  <a:pt x="2512" y="1698090"/>
                  <a:pt x="118041" y="1570270"/>
                  <a:pt x="221280" y="1329380"/>
                </a:cubicBezTo>
                <a:cubicBezTo>
                  <a:pt x="324519" y="1088490"/>
                  <a:pt x="521164" y="771399"/>
                  <a:pt x="619487" y="606709"/>
                </a:cubicBezTo>
                <a:cubicBezTo>
                  <a:pt x="717810" y="442019"/>
                  <a:pt x="698145" y="427271"/>
                  <a:pt x="811216" y="32649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194" name="Picture 2" descr="G:\Pictures\STOCK Photography (PAID photos - DO NOT DELETE)\Friendship &amp; Peer Interactions\shutterstock_1611127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4573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50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  <a:t>What will I feel proud of next?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7</a:t>
            </a:r>
          </a:p>
        </p:txBody>
      </p:sp>
      <p:pic>
        <p:nvPicPr>
          <p:cNvPr id="7170" name="Picture 2" descr="G:\Pictures\STOCK Photography (PAID photos - DO NOT DELETE)\Emotions - Children\shutterstock_1033534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614231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33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C3E811CE338146B18AFBFA6D41C194" ma:contentTypeVersion="10" ma:contentTypeDescription="Create a new document." ma:contentTypeScope="" ma:versionID="e691c1f4f5c069a79b648601beae691f">
  <xsd:schema xmlns:xsd="http://www.w3.org/2001/XMLSchema" xmlns:xs="http://www.w3.org/2001/XMLSchema" xmlns:p="http://schemas.microsoft.com/office/2006/metadata/properties" xmlns:ns2="2e3a88ac-d67a-48c2-9708-89b76bc042b4" xmlns:ns3="6c01eec3-374d-4385-9f9c-c6ff4e22673b" targetNamespace="http://schemas.microsoft.com/office/2006/metadata/properties" ma:root="true" ma:fieldsID="c7e3486702d9b2d6f2063396eca91ac2" ns2:_="" ns3:_="">
    <xsd:import namespace="2e3a88ac-d67a-48c2-9708-89b76bc042b4"/>
    <xsd:import namespace="6c01eec3-374d-4385-9f9c-c6ff4e2267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3a88ac-d67a-48c2-9708-89b76bc042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01eec3-374d-4385-9f9c-c6ff4e22673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80766E-3413-4E2D-915C-FFD87033939E}">
  <ds:schemaRefs>
    <ds:schemaRef ds:uri="2e3a88ac-d67a-48c2-9708-89b76bc042b4"/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821BC9E-AD96-4E54-8AAC-68F470CE29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A4E6A6-35A5-4842-BD04-3479244B227A}"/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197</Words>
  <Application>Microsoft Office PowerPoint</Application>
  <PresentationFormat>On-screen Show (4:3)</PresentationFormat>
  <Paragraphs>35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When I Feel Proud</vt:lpstr>
      <vt:lpstr>Sometimes, I feel proud.</vt:lpstr>
      <vt:lpstr>I might feel proud when…</vt:lpstr>
      <vt:lpstr>When I feel proud, it feels good!</vt:lpstr>
      <vt:lpstr>I can use my words to tell people: “I feel proud!”</vt:lpstr>
      <vt:lpstr>I can do other things when I feel proud.</vt:lpstr>
      <vt:lpstr>If I notice someone working hard, maybe I can help them feel proud!</vt:lpstr>
      <vt:lpstr>What will I feel proud of next?</vt:lpstr>
    </vt:vector>
  </TitlesOfParts>
  <Company>GRIT Program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I Feel Angry</dc:title>
  <dc:creator>Gina Blank</dc:creator>
  <cp:lastModifiedBy>Prep2</cp:lastModifiedBy>
  <cp:revision>26</cp:revision>
  <cp:lastPrinted>2017-05-02T17:30:45Z</cp:lastPrinted>
  <dcterms:created xsi:type="dcterms:W3CDTF">2013-09-26T20:47:34Z</dcterms:created>
  <dcterms:modified xsi:type="dcterms:W3CDTF">2018-11-07T22:24:06Z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0x01010081C3E811CE338146B18AFBFA6D41C194</vt:lpwstr>
  </property>
</Properties>
</file>